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305" r:id="rId5"/>
    <p:sldId id="311" r:id="rId6"/>
    <p:sldId id="312" r:id="rId7"/>
    <p:sldId id="313" r:id="rId8"/>
    <p:sldId id="314" r:id="rId9"/>
    <p:sldId id="315" r:id="rId10"/>
    <p:sldId id="316" r:id="rId11"/>
    <p:sldId id="320" r:id="rId12"/>
    <p:sldId id="318" r:id="rId13"/>
    <p:sldId id="319" r:id="rId14"/>
    <p:sldId id="317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F99C8-E820-4D52-A186-D8F673F04485}" v="5" dt="2022-09-14T02:29:00.454"/>
    <p1510:client id="{3D6B527C-2121-405E-9735-0C0CFF0AD15C}" v="61" dt="2022-09-14T03:25:37.495"/>
    <p1510:client id="{5E294BDA-1DF8-455A-9E96-584BC65D2E57}" v="23" dt="2022-09-14T18:31:23.062"/>
    <p1510:client id="{A23EFF84-D660-46B1-8D00-E25E60D27BEA}" v="40" vWet="42" dt="2022-09-14T03:22:31.694"/>
    <p1510:client id="{FBF9E911-D751-497A-8D6B-8C454E02F26F}" v="73" dt="2022-09-14T18:18:15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RMANDO TORRES SARMIENTO" userId="672dbd85-22e3-4437-a98a-76594126bf15" providerId="ADAL" clId="{A23EFF84-D660-46B1-8D00-E25E60D27BEA}"/>
    <pc:docChg chg="undo custSel modSld">
      <pc:chgData name="CESAR ARMANDO TORRES SARMIENTO" userId="672dbd85-22e3-4437-a98a-76594126bf15" providerId="ADAL" clId="{A23EFF84-D660-46B1-8D00-E25E60D27BEA}" dt="2022-09-14T03:21:54.602" v="31" actId="1076"/>
      <pc:docMkLst>
        <pc:docMk/>
      </pc:docMkLst>
      <pc:sldChg chg="addSp delSp modSp mod">
        <pc:chgData name="CESAR ARMANDO TORRES SARMIENTO" userId="672dbd85-22e3-4437-a98a-76594126bf15" providerId="ADAL" clId="{A23EFF84-D660-46B1-8D00-E25E60D27BEA}" dt="2022-09-14T03:21:54.602" v="31" actId="1076"/>
        <pc:sldMkLst>
          <pc:docMk/>
          <pc:sldMk cId="2290181211" sldId="319"/>
        </pc:sldMkLst>
        <pc:spChg chg="mod">
          <ac:chgData name="CESAR ARMANDO TORRES SARMIENTO" userId="672dbd85-22e3-4437-a98a-76594126bf15" providerId="ADAL" clId="{A23EFF84-D660-46B1-8D00-E25E60D27BEA}" dt="2022-09-14T03:20:57.455" v="23" actId="1076"/>
          <ac:spMkLst>
            <pc:docMk/>
            <pc:sldMk cId="2290181211" sldId="319"/>
            <ac:spMk id="2" creationId="{3C8687BF-8662-5223-B1F0-FDBB0BB97C04}"/>
          </ac:spMkLst>
        </pc:spChg>
        <pc:spChg chg="del mod">
          <ac:chgData name="CESAR ARMANDO TORRES SARMIENTO" userId="672dbd85-22e3-4437-a98a-76594126bf15" providerId="ADAL" clId="{A23EFF84-D660-46B1-8D00-E25E60D27BEA}" dt="2022-09-14T03:15:38.399" v="6" actId="478"/>
          <ac:spMkLst>
            <pc:docMk/>
            <pc:sldMk cId="2290181211" sldId="319"/>
            <ac:spMk id="3" creationId="{721534E5-7965-284B-3153-E0BB3E8AF83D}"/>
          </ac:spMkLst>
        </pc:spChg>
        <pc:graphicFrameChg chg="add del mod">
          <ac:chgData name="CESAR ARMANDO TORRES SARMIENTO" userId="672dbd85-22e3-4437-a98a-76594126bf15" providerId="ADAL" clId="{A23EFF84-D660-46B1-8D00-E25E60D27BEA}" dt="2022-09-14T03:18:10.280" v="8"/>
          <ac:graphicFrameMkLst>
            <pc:docMk/>
            <pc:sldMk cId="2290181211" sldId="319"/>
            <ac:graphicFrameMk id="5" creationId="{4E218DD7-68AD-DCD8-4A65-23B0BF255C93}"/>
          </ac:graphicFrameMkLst>
        </pc:graphicFrameChg>
        <pc:graphicFrameChg chg="add del mod">
          <ac:chgData name="CESAR ARMANDO TORRES SARMIENTO" userId="672dbd85-22e3-4437-a98a-76594126bf15" providerId="ADAL" clId="{A23EFF84-D660-46B1-8D00-E25E60D27BEA}" dt="2022-09-14T03:20:14.076" v="16" actId="478"/>
          <ac:graphicFrameMkLst>
            <pc:docMk/>
            <pc:sldMk cId="2290181211" sldId="319"/>
            <ac:graphicFrameMk id="6" creationId="{0214359D-5545-1921-4DA8-7D3848B30A16}"/>
          </ac:graphicFrameMkLst>
        </pc:graphicFrameChg>
        <pc:graphicFrameChg chg="add del mod modGraphic">
          <ac:chgData name="CESAR ARMANDO TORRES SARMIENTO" userId="672dbd85-22e3-4437-a98a-76594126bf15" providerId="ADAL" clId="{A23EFF84-D660-46B1-8D00-E25E60D27BEA}" dt="2022-09-14T03:20:11.206" v="15"/>
          <ac:graphicFrameMkLst>
            <pc:docMk/>
            <pc:sldMk cId="2290181211" sldId="319"/>
            <ac:graphicFrameMk id="7" creationId="{0B37A145-1630-48E9-3D9F-E1C4906EE1EC}"/>
          </ac:graphicFrameMkLst>
        </pc:graphicFrameChg>
        <pc:graphicFrameChg chg="add del mod">
          <ac:chgData name="CESAR ARMANDO TORRES SARMIENTO" userId="672dbd85-22e3-4437-a98a-76594126bf15" providerId="ADAL" clId="{A23EFF84-D660-46B1-8D00-E25E60D27BEA}" dt="2022-09-14T03:20:19.525" v="18" actId="478"/>
          <ac:graphicFrameMkLst>
            <pc:docMk/>
            <pc:sldMk cId="2290181211" sldId="319"/>
            <ac:graphicFrameMk id="8" creationId="{5FF27F06-6115-CA55-26CE-94D1E4FEE460}"/>
          </ac:graphicFrameMkLst>
        </pc:graphicFrameChg>
        <pc:graphicFrameChg chg="add del mod modGraphic">
          <ac:chgData name="CESAR ARMANDO TORRES SARMIENTO" userId="672dbd85-22e3-4437-a98a-76594126bf15" providerId="ADAL" clId="{A23EFF84-D660-46B1-8D00-E25E60D27BEA}" dt="2022-09-14T03:21:12.222" v="28" actId="478"/>
          <ac:graphicFrameMkLst>
            <pc:docMk/>
            <pc:sldMk cId="2290181211" sldId="319"/>
            <ac:graphicFrameMk id="9" creationId="{04E5F618-7F62-C95D-3524-EA877275DB3D}"/>
          </ac:graphicFrameMkLst>
        </pc:graphicFrameChg>
        <pc:picChg chg="add del mod">
          <ac:chgData name="CESAR ARMANDO TORRES SARMIENTO" userId="672dbd85-22e3-4437-a98a-76594126bf15" providerId="ADAL" clId="{A23EFF84-D660-46B1-8D00-E25E60D27BEA}" dt="2022-09-14T03:15:28.540" v="4" actId="478"/>
          <ac:picMkLst>
            <pc:docMk/>
            <pc:sldMk cId="2290181211" sldId="319"/>
            <ac:picMk id="4" creationId="{2ACAF853-34CE-D18F-5F20-27A8789E6CBE}"/>
          </ac:picMkLst>
        </pc:picChg>
        <pc:picChg chg="add mod">
          <ac:chgData name="CESAR ARMANDO TORRES SARMIENTO" userId="672dbd85-22e3-4437-a98a-76594126bf15" providerId="ADAL" clId="{A23EFF84-D660-46B1-8D00-E25E60D27BEA}" dt="2022-09-14T03:21:54.602" v="31" actId="1076"/>
          <ac:picMkLst>
            <pc:docMk/>
            <pc:sldMk cId="2290181211" sldId="319"/>
            <ac:picMk id="11" creationId="{9EE733C3-7D9A-A365-B32C-7E44C5D09BDA}"/>
          </ac:picMkLst>
        </pc:picChg>
      </pc:sldChg>
    </pc:docChg>
  </pc:docChgLst>
  <pc:docChgLst>
    <pc:chgData name="MARIA FATIMA ROBLEDO MIRELES" userId="S::fatima.robledomrls@uanl.edu.mx::f57e286e-2a4e-4146-bad2-aceefeb80310" providerId="AD" clId="Web-{FBF9E911-D751-497A-8D6B-8C454E02F26F}"/>
    <pc:docChg chg="modSld">
      <pc:chgData name="MARIA FATIMA ROBLEDO MIRELES" userId="S::fatima.robledomrls@uanl.edu.mx::f57e286e-2a4e-4146-bad2-aceefeb80310" providerId="AD" clId="Web-{FBF9E911-D751-497A-8D6B-8C454E02F26F}" dt="2022-09-14T18:18:15.597" v="71" actId="20577"/>
      <pc:docMkLst>
        <pc:docMk/>
      </pc:docMkLst>
      <pc:sldChg chg="modSp">
        <pc:chgData name="MARIA FATIMA ROBLEDO MIRELES" userId="S::fatima.robledomrls@uanl.edu.mx::f57e286e-2a4e-4146-bad2-aceefeb80310" providerId="AD" clId="Web-{FBF9E911-D751-497A-8D6B-8C454E02F26F}" dt="2022-09-14T18:18:15.597" v="71" actId="20577"/>
        <pc:sldMkLst>
          <pc:docMk/>
          <pc:sldMk cId="746971846" sldId="318"/>
        </pc:sldMkLst>
        <pc:spChg chg="mod">
          <ac:chgData name="MARIA FATIMA ROBLEDO MIRELES" userId="S::fatima.robledomrls@uanl.edu.mx::f57e286e-2a4e-4146-bad2-aceefeb80310" providerId="AD" clId="Web-{FBF9E911-D751-497A-8D6B-8C454E02F26F}" dt="2022-09-14T18:18:15.597" v="71" actId="20577"/>
          <ac:spMkLst>
            <pc:docMk/>
            <pc:sldMk cId="746971846" sldId="318"/>
            <ac:spMk id="3" creationId="{76894AEF-379C-C5B2-AF8A-80620CB5C1A7}"/>
          </ac:spMkLst>
        </pc:spChg>
      </pc:sldChg>
    </pc:docChg>
  </pc:docChgLst>
  <pc:docChgLst>
    <pc:chgData name="MARIA FATIMA ROBLEDO MIRELES" userId="S::fatima.robledomrls@uanl.edu.mx::f57e286e-2a4e-4146-bad2-aceefeb80310" providerId="AD" clId="Web-{5E294BDA-1DF8-455A-9E96-584BC65D2E57}"/>
    <pc:docChg chg="modSld">
      <pc:chgData name="MARIA FATIMA ROBLEDO MIRELES" userId="S::fatima.robledomrls@uanl.edu.mx::f57e286e-2a4e-4146-bad2-aceefeb80310" providerId="AD" clId="Web-{5E294BDA-1DF8-455A-9E96-584BC65D2E57}" dt="2022-09-14T18:31:23.062" v="22" actId="20577"/>
      <pc:docMkLst>
        <pc:docMk/>
      </pc:docMkLst>
      <pc:sldChg chg="modSp">
        <pc:chgData name="MARIA FATIMA ROBLEDO MIRELES" userId="S::fatima.robledomrls@uanl.edu.mx::f57e286e-2a4e-4146-bad2-aceefeb80310" providerId="AD" clId="Web-{5E294BDA-1DF8-455A-9E96-584BC65D2E57}" dt="2022-09-14T18:31:23.062" v="22" actId="20577"/>
        <pc:sldMkLst>
          <pc:docMk/>
          <pc:sldMk cId="746971846" sldId="318"/>
        </pc:sldMkLst>
        <pc:spChg chg="mod">
          <ac:chgData name="MARIA FATIMA ROBLEDO MIRELES" userId="S::fatima.robledomrls@uanl.edu.mx::f57e286e-2a4e-4146-bad2-aceefeb80310" providerId="AD" clId="Web-{5E294BDA-1DF8-455A-9E96-584BC65D2E57}" dt="2022-09-14T18:31:23.062" v="22" actId="20577"/>
          <ac:spMkLst>
            <pc:docMk/>
            <pc:sldMk cId="746971846" sldId="318"/>
            <ac:spMk id="3" creationId="{76894AEF-379C-C5B2-AF8A-80620CB5C1A7}"/>
          </ac:spMkLst>
        </pc:spChg>
      </pc:sldChg>
    </pc:docChg>
  </pc:docChgLst>
  <pc:docChgLst>
    <pc:chgData name="RAUL AZAHEL GARZA ESPARZA" userId="S::raul.garzaea@uanl.edu.mx::4c4dc0ef-cd18-446b-8cee-b650f47434b9" providerId="AD" clId="Web-{352F99C8-E820-4D52-A186-D8F673F04485}"/>
    <pc:docChg chg="modSld">
      <pc:chgData name="RAUL AZAHEL GARZA ESPARZA" userId="S::raul.garzaea@uanl.edu.mx::4c4dc0ef-cd18-446b-8cee-b650f47434b9" providerId="AD" clId="Web-{352F99C8-E820-4D52-A186-D8F673F04485}" dt="2022-09-14T02:29:00.454" v="4" actId="20577"/>
      <pc:docMkLst>
        <pc:docMk/>
      </pc:docMkLst>
      <pc:sldChg chg="modSp">
        <pc:chgData name="RAUL AZAHEL GARZA ESPARZA" userId="S::raul.garzaea@uanl.edu.mx::4c4dc0ef-cd18-446b-8cee-b650f47434b9" providerId="AD" clId="Web-{352F99C8-E820-4D52-A186-D8F673F04485}" dt="2022-09-14T02:29:00.454" v="4" actId="20577"/>
        <pc:sldMkLst>
          <pc:docMk/>
          <pc:sldMk cId="996930054" sldId="320"/>
        </pc:sldMkLst>
        <pc:spChg chg="mod">
          <ac:chgData name="RAUL AZAHEL GARZA ESPARZA" userId="S::raul.garzaea@uanl.edu.mx::4c4dc0ef-cd18-446b-8cee-b650f47434b9" providerId="AD" clId="Web-{352F99C8-E820-4D52-A186-D8F673F04485}" dt="2022-09-14T02:29:00.454" v="4" actId="20577"/>
          <ac:spMkLst>
            <pc:docMk/>
            <pc:sldMk cId="996930054" sldId="320"/>
            <ac:spMk id="3" creationId="{787EA272-119E-1B71-462E-06557A17554A}"/>
          </ac:spMkLst>
        </pc:spChg>
      </pc:sldChg>
    </pc:docChg>
  </pc:docChgLst>
  <pc:docChgLst>
    <pc:chgData name="RAUL AZAHEL GARZA ESPARZA" userId="S::raul.garzaea@uanl.edu.mx::4c4dc0ef-cd18-446b-8cee-b650f47434b9" providerId="AD" clId="Web-{3D6B527C-2121-405E-9735-0C0CFF0AD15C}"/>
    <pc:docChg chg="modSld">
      <pc:chgData name="RAUL AZAHEL GARZA ESPARZA" userId="S::raul.garzaea@uanl.edu.mx::4c4dc0ef-cd18-446b-8cee-b650f47434b9" providerId="AD" clId="Web-{3D6B527C-2121-405E-9735-0C0CFF0AD15C}" dt="2022-09-14T03:25:37.495" v="64" actId="20577"/>
      <pc:docMkLst>
        <pc:docMk/>
      </pc:docMkLst>
      <pc:sldChg chg="modSp">
        <pc:chgData name="RAUL AZAHEL GARZA ESPARZA" userId="S::raul.garzaea@uanl.edu.mx::4c4dc0ef-cd18-446b-8cee-b650f47434b9" providerId="AD" clId="Web-{3D6B527C-2121-405E-9735-0C0CFF0AD15C}" dt="2022-09-14T03:25:37.495" v="64" actId="20577"/>
        <pc:sldMkLst>
          <pc:docMk/>
          <pc:sldMk cId="996930054" sldId="320"/>
        </pc:sldMkLst>
        <pc:spChg chg="mod">
          <ac:chgData name="RAUL AZAHEL GARZA ESPARZA" userId="S::raul.garzaea@uanl.edu.mx::4c4dc0ef-cd18-446b-8cee-b650f47434b9" providerId="AD" clId="Web-{3D6B527C-2121-405E-9735-0C0CFF0AD15C}" dt="2022-09-14T03:00:34.146" v="5" actId="1076"/>
          <ac:spMkLst>
            <pc:docMk/>
            <pc:sldMk cId="996930054" sldId="320"/>
            <ac:spMk id="2" creationId="{2CF3BF7E-C80C-3BE8-ECAD-BAD87F1CBA20}"/>
          </ac:spMkLst>
        </pc:spChg>
        <pc:spChg chg="mod">
          <ac:chgData name="RAUL AZAHEL GARZA ESPARZA" userId="S::raul.garzaea@uanl.edu.mx::4c4dc0ef-cd18-446b-8cee-b650f47434b9" providerId="AD" clId="Web-{3D6B527C-2121-405E-9735-0C0CFF0AD15C}" dt="2022-09-14T03:25:37.495" v="64" actId="20577"/>
          <ac:spMkLst>
            <pc:docMk/>
            <pc:sldMk cId="996930054" sldId="320"/>
            <ac:spMk id="3" creationId="{787EA272-119E-1B71-462E-06557A17554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A1A00-0DB1-4509-8CB4-AB4B841F4B89}" type="datetime1">
              <a:rPr lang="es-ES" smtClean="0"/>
              <a:t>14/09/2022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EAC8-304B-462C-A233-CC7703D6F25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4306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B582-7B57-420E-9118-CD1E9389AF7C}" type="datetime1">
              <a:rPr lang="es-ES" smtClean="0"/>
              <a:t>14/09/2022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34C28-DDE3-4862-81B8-C50E9E09DF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726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818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97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8E88A6-A0F4-4F3F-8886-043CEEF92AA3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5ABD2-E0E8-48C9-BE68-90A2759872C1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BB4F6C-0D31-4C75-B304-4F23E13B0537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CF878-6068-45DE-B0AC-284E36A9D3DF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CBDCA-8503-4A6B-AC01-08CFA53CBD63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3D774-9BDA-4705-8043-6020C8F3BE9E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FE546-2C0A-4360-9661-C471E7FE73BD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9250-FE8E-4C0D-A38C-4A0BB9336840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C8A25-7E48-4820-A5CB-ADD2216177A3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83C00-C1E0-4B9E-89C4-5972993A3AD3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6A44A-7F50-4256-87C4-21485FD59CFC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D1E62-B0D1-4D6A-8FBC-B294429C8562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B13F1-46AB-46D7-A0E1-0F126D48BD68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4B6BE-3C46-42B6-984C-12757AD9BF90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D4B36-7091-4648-89BC-530D505FB2A5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7BECC-210C-451A-95F6-6BDC3A2E1F4B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559D4-D859-4E57-A1F2-11C644F2E9F9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53B7C01-13B8-49C7-B04C-32548464F873}" type="datetime1">
              <a:rPr lang="es-ES" noProof="0" smtClean="0"/>
              <a:t>14/09/2022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notesSlide" Target="../notesSlides/notesSlide2.xml"/><Relationship Id="rId7" Type="http://schemas.openxmlformats.org/officeDocument/2006/relationships/slide" Target="slide5.xml"/><Relationship Id="rId12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image" Target="../media/image1.jpeg"/><Relationship Id="rId9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b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a16="http://schemas.microsoft.com/office/drawing/2014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9" y="1461588"/>
            <a:ext cx="3966799" cy="1967412"/>
          </a:xfrm>
        </p:spPr>
        <p:txBody>
          <a:bodyPr rtlCol="0">
            <a:normAutofit/>
          </a:bodyPr>
          <a:lstStyle/>
          <a:p>
            <a:pPr algn="l"/>
            <a:r>
              <a:rPr lang="es-ES" sz="4400"/>
              <a:t>Efecto GRIT en estudiantes universitarios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937" y="3369269"/>
            <a:ext cx="4407545" cy="2257309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>
                <a:solidFill>
                  <a:srgbClr val="FC05CB"/>
                </a:solidFill>
              </a:rPr>
              <a:t>Propuesto por: </a:t>
            </a:r>
          </a:p>
          <a:p>
            <a:pPr algn="l" rtl="0"/>
            <a:r>
              <a:rPr lang="es-ES" sz="1800">
                <a:solidFill>
                  <a:srgbClr val="FC05CB"/>
                </a:solidFill>
              </a:rPr>
              <a:t>María Fátima Robledo Mireles </a:t>
            </a:r>
          </a:p>
          <a:p>
            <a:pPr algn="l" rtl="0"/>
            <a:r>
              <a:rPr lang="es-ES" sz="1800">
                <a:solidFill>
                  <a:srgbClr val="FC05CB"/>
                </a:solidFill>
              </a:rPr>
              <a:t>César Armando Torres Sarmiento </a:t>
            </a:r>
          </a:p>
          <a:p>
            <a:pPr algn="l" rtl="0"/>
            <a:r>
              <a:rPr lang="es-ES" sz="1800">
                <a:solidFill>
                  <a:srgbClr val="FC05CB"/>
                </a:solidFill>
              </a:rPr>
              <a:t>Raúl Azahel Garza Esparza </a:t>
            </a:r>
          </a:p>
          <a:p>
            <a:pPr algn="l"/>
            <a:r>
              <a:rPr lang="es-ES" sz="1800">
                <a:solidFill>
                  <a:srgbClr val="FC05CB"/>
                </a:solidFill>
              </a:rPr>
              <a:t>Jorge Adrián Garza Llanas </a:t>
            </a:r>
          </a:p>
          <a:p>
            <a:pPr algn="l" rtl="0"/>
            <a:endParaRPr lang="es-ES" sz="1800">
              <a:solidFill>
                <a:srgbClr val="FC05CB"/>
              </a:solidFill>
            </a:endParaRPr>
          </a:p>
          <a:p>
            <a:pPr algn="l" rtl="0"/>
            <a:endParaRPr lang="es-ES" sz="180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687BF-8662-5223-B1F0-FDBB0BB9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367952"/>
            <a:ext cx="10353762" cy="1257300"/>
          </a:xfrm>
        </p:spPr>
        <p:txBody>
          <a:bodyPr/>
          <a:lstStyle/>
          <a:p>
            <a:r>
              <a:rPr lang="es-MX"/>
              <a:t>Cronograma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EE733C3-7D9A-A365-B32C-7E44C5D0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1" y="604911"/>
            <a:ext cx="11002399" cy="60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1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7288E-0844-D65D-5798-174204C4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Refencias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16ABA6-47FD-FAB0-C169-1D931FAB5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589244"/>
          </a:xfrm>
        </p:spPr>
        <p:txBody>
          <a:bodyPr>
            <a:normAutofit/>
          </a:bodyPr>
          <a:lstStyle/>
          <a:p>
            <a:r>
              <a:rPr lang="es-MX" sz="1800" err="1"/>
              <a:t>Barriopedro</a:t>
            </a:r>
            <a:r>
              <a:rPr lang="es-MX" sz="1800"/>
              <a:t>, M. I., Quintana, I., &amp; Ruiz, L. M. (2018). La perseverancia y pasión en la consecución de objetivos: Validación española de la Escala </a:t>
            </a:r>
            <a:r>
              <a:rPr lang="es-MX" sz="1800" err="1"/>
              <a:t>Grit</a:t>
            </a:r>
            <a:r>
              <a:rPr lang="es-MX" sz="1800"/>
              <a:t> de Duckworth. RICYDE. Revista Internacional de Ciencias del Deporte, 14(54), 297-308.</a:t>
            </a:r>
          </a:p>
          <a:p>
            <a:r>
              <a:rPr lang="es-MX" sz="1800"/>
              <a:t>Duckworth, A. (2016). GRIT El poder de la pasión y la perseverancia. URANO.</a:t>
            </a:r>
          </a:p>
        </p:txBody>
      </p:sp>
    </p:spTree>
    <p:extLst>
      <p:ext uri="{BB962C8B-B14F-4D97-AF65-F5344CB8AC3E}">
        <p14:creationId xmlns:p14="http://schemas.microsoft.com/office/powerpoint/2010/main" val="29987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2A7A4E1-544A-159C-9CB0-AC9954A4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Índice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68117D5-46C3-9F50-ACBD-3BCF1D8C1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8941405" cy="4519083"/>
          </a:xfrm>
        </p:spPr>
        <p:txBody>
          <a:bodyPr>
            <a:normAutofit fontScale="85000" lnSpcReduction="20000"/>
          </a:bodyPr>
          <a:lstStyle/>
          <a:p>
            <a:r>
              <a:rPr lang="es-MX">
                <a:solidFill>
                  <a:srgbClr val="92D05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Introducción</a:t>
            </a:r>
            <a:endParaRPr lang="es-MX">
              <a:solidFill>
                <a:srgbClr val="92D050"/>
              </a:solidFill>
            </a:endParaRPr>
          </a:p>
          <a:p>
            <a:r>
              <a:rPr lang="es-MX">
                <a:solidFill>
                  <a:srgbClr val="92D05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Objeto de estudio y preguntas de investigación</a:t>
            </a:r>
            <a:endParaRPr lang="es-MX">
              <a:solidFill>
                <a:srgbClr val="92D050"/>
              </a:solidFill>
            </a:endParaRPr>
          </a:p>
          <a:p>
            <a:r>
              <a:rPr lang="es-MX" u="sng">
                <a:solidFill>
                  <a:srgbClr val="92D05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Justificación</a:t>
            </a:r>
            <a:endParaRPr lang="es-MX" u="sng">
              <a:solidFill>
                <a:srgbClr val="92D050"/>
              </a:solidFill>
            </a:endParaRPr>
          </a:p>
          <a:p>
            <a:r>
              <a:rPr lang="es-MX" u="sng">
                <a:solidFill>
                  <a:srgbClr val="92D05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Hipótesis</a:t>
            </a:r>
            <a:endParaRPr lang="es-MX" u="sng">
              <a:solidFill>
                <a:srgbClr val="92D050"/>
              </a:solidFill>
            </a:endParaRPr>
          </a:p>
          <a:p>
            <a:r>
              <a:rPr lang="es-MX" u="sng">
                <a:solidFill>
                  <a:srgbClr val="92D05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Objetivos</a:t>
            </a:r>
            <a:endParaRPr lang="es-MX" u="sng">
              <a:solidFill>
                <a:srgbClr val="92D050"/>
              </a:solidFill>
            </a:endParaRPr>
          </a:p>
          <a:p>
            <a:pPr lvl="1"/>
            <a:r>
              <a:rPr lang="es-MX" u="sng">
                <a:solidFill>
                  <a:srgbClr val="92D05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Objetivo general </a:t>
            </a:r>
          </a:p>
          <a:p>
            <a:pPr lvl="1"/>
            <a:r>
              <a:rPr lang="es-MX" u="sng">
                <a:solidFill>
                  <a:srgbClr val="92D05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Objetivos específicos</a:t>
            </a:r>
            <a:endParaRPr lang="es-MX" u="sng">
              <a:solidFill>
                <a:srgbClr val="92D050"/>
              </a:solidFill>
            </a:endParaRPr>
          </a:p>
          <a:p>
            <a:r>
              <a:rPr lang="es-MX">
                <a:solidFill>
                  <a:srgbClr val="6B9F25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Estado del </a:t>
            </a:r>
            <a:r>
              <a:rPr lang="es-MX">
                <a:solidFill>
                  <a:srgbClr val="92D050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arte</a:t>
            </a:r>
            <a:endParaRPr lang="es-MX">
              <a:solidFill>
                <a:srgbClr val="92D050"/>
              </a:solidFill>
            </a:endParaRPr>
          </a:p>
          <a:p>
            <a:r>
              <a:rPr lang="es-MX">
                <a:solidFill>
                  <a:srgbClr val="92D050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Metodología</a:t>
            </a:r>
            <a:endParaRPr lang="es-MX">
              <a:solidFill>
                <a:srgbClr val="92D050"/>
              </a:solidFill>
            </a:endParaRPr>
          </a:p>
          <a:p>
            <a:r>
              <a:rPr lang="es-MX">
                <a:solidFill>
                  <a:srgbClr val="92D050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Cronograma</a:t>
            </a:r>
            <a:endParaRPr lang="es-MX">
              <a:solidFill>
                <a:srgbClr val="92D050"/>
              </a:solidFill>
            </a:endParaRPr>
          </a:p>
          <a:p>
            <a:r>
              <a:rPr lang="es-MX">
                <a:solidFill>
                  <a:srgbClr val="92D050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Referencias</a:t>
            </a:r>
            <a:endParaRPr lang="es-MX">
              <a:solidFill>
                <a:srgbClr val="92D050"/>
              </a:solidFill>
            </a:endParaRPr>
          </a:p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86924-F8FE-D26C-325C-FB2E95A0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s-MX"/>
              <a:t>Introducción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1D06FD-5444-2421-74E3-AEE239DE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076452"/>
            <a:ext cx="2409076" cy="3622671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447AC2-A9B8-96D5-AF4F-B3D25F854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2813" y="2076451"/>
            <a:ext cx="8105775" cy="3622672"/>
          </a:xfrm>
        </p:spPr>
        <p:txBody>
          <a:bodyPr anchor="t">
            <a:normAutofit/>
          </a:bodyPr>
          <a:lstStyle/>
          <a:p>
            <a:pPr algn="just"/>
            <a:r>
              <a:rPr lang="es-MX"/>
              <a:t>El concepto de </a:t>
            </a:r>
            <a:r>
              <a:rPr lang="es-MX" err="1"/>
              <a:t>Grit</a:t>
            </a:r>
            <a:r>
              <a:rPr lang="es-MX"/>
              <a:t>, que ha sido definido como </a:t>
            </a:r>
            <a:r>
              <a:rPr lang="es-MX" i="1"/>
              <a:t>perseverancia</a:t>
            </a:r>
            <a:r>
              <a:rPr lang="es-MX"/>
              <a:t> en el esfuerzo y consistencia en los intereses para la consecución de unos objetivos, ha recibido una gran atención por sus posibilidades de predecir el éxito en diferentes ámbitos. </a:t>
            </a:r>
          </a:p>
          <a:p>
            <a:pPr algn="just"/>
            <a:r>
              <a:rPr lang="es-MX"/>
              <a:t>Nuestro presente estudio busca validar la escala GRIT en estudiantes universitarios de la </a:t>
            </a:r>
            <a:r>
              <a:rPr lang="es-MX" err="1"/>
              <a:t>Fac</a:t>
            </a:r>
            <a:r>
              <a:rPr lang="es-MX"/>
              <a:t>. de Ingeniería Mecánica y Eléctrica. </a:t>
            </a:r>
          </a:p>
        </p:txBody>
      </p:sp>
    </p:spTree>
    <p:extLst>
      <p:ext uri="{BB962C8B-B14F-4D97-AF65-F5344CB8AC3E}">
        <p14:creationId xmlns:p14="http://schemas.microsoft.com/office/powerpoint/2010/main" val="38700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17649-0B9A-EACE-28AE-633B8C01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Objeto de estudio y preguntas de investigación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0EA629-504C-9FBD-076C-0DD145370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/>
              <a:t>Validación de la escala GRIT en estudiantes universitarios de La FIME, durante el semestre </a:t>
            </a:r>
            <a:r>
              <a:rPr lang="es-MX" err="1"/>
              <a:t>Ago</a:t>
            </a:r>
            <a:r>
              <a:rPr lang="es-MX"/>
              <a:t>-Dic 2022. </a:t>
            </a:r>
          </a:p>
          <a:p>
            <a:r>
              <a:rPr lang="es-MX"/>
              <a:t>¿Afecta el índice GRIT en los proyectos de los estudiantes?</a:t>
            </a:r>
          </a:p>
          <a:p>
            <a:r>
              <a:rPr lang="es-MX"/>
              <a:t>¿Será que…los estudiantes de La FIME tienen una escala </a:t>
            </a:r>
            <a:r>
              <a:rPr lang="es-MX" err="1"/>
              <a:t>grit</a:t>
            </a:r>
            <a:r>
              <a:rPr lang="es-MX"/>
              <a:t> menor a 3, y por esa razón no todos culminan sus estudios?</a:t>
            </a:r>
          </a:p>
        </p:txBody>
      </p:sp>
    </p:spTree>
    <p:extLst>
      <p:ext uri="{BB962C8B-B14F-4D97-AF65-F5344CB8AC3E}">
        <p14:creationId xmlns:p14="http://schemas.microsoft.com/office/powerpoint/2010/main" val="223508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6A32F-66C0-EBE9-E2D6-7A1590C0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rmAutofit/>
          </a:bodyPr>
          <a:lstStyle/>
          <a:p>
            <a:r>
              <a:rPr lang="es-MX"/>
              <a:t>Justificación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AC2F5A-EE91-6CAC-3888-3D4BCADA0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551" y="1905718"/>
            <a:ext cx="3275751" cy="2628790"/>
          </a:xfrm>
          <a:prstGeom prst="rect">
            <a:avLst/>
          </a:prstGeom>
          <a:noFill/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F0B24A-FA09-CAD0-6EF4-A7462EF3E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679699"/>
            <a:ext cx="6294120" cy="2738967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s-MX"/>
              <a:t>Es importante el compromiso y la persistencia, dos virtudes fundamentales para lograr lo que quieres. </a:t>
            </a:r>
          </a:p>
          <a:p>
            <a:pPr algn="just"/>
            <a:r>
              <a:rPr lang="es-MX"/>
              <a:t>La gente con alto GRIT (4-5) es más perseverante que el resto, tienen una mentalidad más positiva y dedican más atención, horas y esfuerzo por cumplir sus objetivos (prácticamente cualquiera que se propongan).</a:t>
            </a:r>
          </a:p>
          <a:p>
            <a:pPr algn="just"/>
            <a:r>
              <a:rPr lang="es-MX"/>
              <a:t>No se busca aprobar ni desaprobar la escala GRIT en los estudiantes, sino, utilizarla como métrica y conocer en esta herramienta la influencia que tienen los alumnos al perseguir sus metas, o simplemente cambiarlas por otras frente al fracaso.</a:t>
            </a:r>
          </a:p>
        </p:txBody>
      </p:sp>
    </p:spTree>
    <p:extLst>
      <p:ext uri="{BB962C8B-B14F-4D97-AF65-F5344CB8AC3E}">
        <p14:creationId xmlns:p14="http://schemas.microsoft.com/office/powerpoint/2010/main" val="37643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8350F-95E5-569C-DABE-8A29BBF7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Hipótesis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EFD447-FFE7-F46E-1372-52D9E2E0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86467"/>
            <a:ext cx="10505557" cy="4241800"/>
          </a:xfrm>
        </p:spPr>
        <p:txBody>
          <a:bodyPr/>
          <a:lstStyle/>
          <a:p>
            <a:r>
              <a:rPr lang="es-MX"/>
              <a:t>Supuestos preliminares:</a:t>
            </a:r>
          </a:p>
          <a:p>
            <a:pPr lvl="1"/>
            <a:r>
              <a:rPr lang="es-MX"/>
              <a:t>Semestre tras semestre, los alumnos de la FIME inician una carrera universitaria con el fin de concluirla en un plazo determinado (4-5 años de estudio). Pero, si bien es cierto, no todos logran cumplir dicha meta. Algunos pausan sus estudios, otros simplemente desertan y buscan otro objetivo. </a:t>
            </a:r>
          </a:p>
          <a:p>
            <a:r>
              <a:rPr lang="es-MX" err="1"/>
              <a:t>Hipotesis</a:t>
            </a:r>
            <a:r>
              <a:rPr lang="es-MX"/>
              <a:t>:</a:t>
            </a:r>
          </a:p>
          <a:p>
            <a:pPr lvl="1"/>
            <a:r>
              <a:rPr lang="es-MX"/>
              <a:t>Se busca conocer la pasión e interés de los estudiantes de la FIME ante las metas a largo plazo (carrera universitaria) mediante una herramienta llamada, Test de escala GRIT. Suponiendo así que, a más avanzado conocimiento (semestre) se obtiene un mejor puntaje GRIT. </a:t>
            </a:r>
          </a:p>
        </p:txBody>
      </p:sp>
    </p:spTree>
    <p:extLst>
      <p:ext uri="{BB962C8B-B14F-4D97-AF65-F5344CB8AC3E}">
        <p14:creationId xmlns:p14="http://schemas.microsoft.com/office/powerpoint/2010/main" val="301454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4D183-7311-431D-3A27-3B0F73544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56142"/>
            <a:ext cx="10353762" cy="1257300"/>
          </a:xfrm>
        </p:spPr>
        <p:txBody>
          <a:bodyPr/>
          <a:lstStyle/>
          <a:p>
            <a:r>
              <a:rPr lang="es-MX"/>
              <a:t>Objetivo general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EE8388-EFA4-A841-EFF3-0196B61C1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5817"/>
            <a:ext cx="10353762" cy="1564217"/>
          </a:xfrm>
        </p:spPr>
        <p:txBody>
          <a:bodyPr/>
          <a:lstStyle/>
          <a:p>
            <a:r>
              <a:rPr lang="es-MX"/>
              <a:t>Se busca mediante la herramienta ya mencionada, validar el índice GRIT de estudiantes universitarios de todos los semestres y carreras que estudien en la Facultad de Ingeniería Mecánica y Eléctrica.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93A012A-41AF-CE87-F964-F92947923783}"/>
              </a:ext>
            </a:extLst>
          </p:cNvPr>
          <p:cNvSpPr txBox="1">
            <a:spLocks/>
          </p:cNvSpPr>
          <p:nvPr/>
        </p:nvSpPr>
        <p:spPr>
          <a:xfrm>
            <a:off x="924443" y="3230034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Objetivos específicos 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AEBC9FC-1E88-667E-DED8-02516C7053B4}"/>
              </a:ext>
            </a:extLst>
          </p:cNvPr>
          <p:cNvSpPr txBox="1">
            <a:spLocks/>
          </p:cNvSpPr>
          <p:nvPr/>
        </p:nvSpPr>
        <p:spPr>
          <a:xfrm>
            <a:off x="924443" y="4567767"/>
            <a:ext cx="10353762" cy="15642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Conocer por medio del test GRIT el índice de los estudiantes que sean encuestados.</a:t>
            </a:r>
          </a:p>
          <a:p>
            <a:r>
              <a:rPr lang="es-MX"/>
              <a:t>Determinar si hay una muestra del universo que tenga un alto índice de compromiso y persistencia para cumplir los objetivos planeados. </a:t>
            </a:r>
          </a:p>
        </p:txBody>
      </p:sp>
    </p:spTree>
    <p:extLst>
      <p:ext uri="{BB962C8B-B14F-4D97-AF65-F5344CB8AC3E}">
        <p14:creationId xmlns:p14="http://schemas.microsoft.com/office/powerpoint/2010/main" val="429141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3BF7E-C80C-3BE8-ECAD-BAD87F1C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40640"/>
            <a:ext cx="10353762" cy="1257300"/>
          </a:xfrm>
        </p:spPr>
        <p:txBody>
          <a:bodyPr/>
          <a:lstStyle/>
          <a:p>
            <a:r>
              <a:rPr lang="es-MX"/>
              <a:t>Estado del arte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7EA272-119E-1B71-462E-06557A175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09650"/>
            <a:ext cx="10353762" cy="5208269"/>
          </a:xfrm>
        </p:spPr>
        <p:txBody>
          <a:bodyPr>
            <a:normAutofit/>
          </a:bodyPr>
          <a:lstStyle/>
          <a:p>
            <a:pPr marL="37465" indent="0">
              <a:buNone/>
            </a:pPr>
            <a:r>
              <a:rPr lang="es-MX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En julio del 2004, 1.218 cadetes de West Point se sometieron al test de la Escala del </a:t>
            </a:r>
            <a:r>
              <a:rPr lang="es-MX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Grit</a:t>
            </a:r>
            <a:r>
              <a:rPr lang="es-MX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 El talento de un cadete no tiene nada que ver con su </a:t>
            </a:r>
            <a:r>
              <a:rPr lang="es-MX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grit</a:t>
            </a:r>
            <a:r>
              <a:rPr lang="es-MX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y viceversa.</a:t>
            </a:r>
          </a:p>
          <a:p>
            <a:pPr marL="37465" indent="0">
              <a:buNone/>
            </a:pPr>
            <a:r>
              <a:rPr lang="es-MX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En resumidas cuentas, con independencia del ámbito que fuera, los grandes triunfadores tenían una feroz determinación que actuaba de dos formas. En primer lugar, exhibían una fortaleza y tenacidad fuera de lo común. Y en segundo, sabían, a un nivel muy profundo, lo que querían en la vida. No solo tenían determinación, sino que además sabían adónde querían llegar. Esta combinación de pasión y perseverancia era lo que distinguía a los grandes triunfadores. En otras palabras, tenían </a:t>
            </a:r>
            <a:r>
              <a:rPr lang="es-MX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grit</a:t>
            </a:r>
            <a:r>
              <a:rPr lang="es-MX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 </a:t>
            </a:r>
          </a:p>
          <a:p>
            <a:pPr marL="37465" indent="0">
              <a:buNone/>
            </a:pPr>
            <a:r>
              <a:rPr lang="es-MX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¿Cómo se puede medir algo tan intangible? las preguntas </a:t>
            </a:r>
            <a:r>
              <a:rPr lang="es-MX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estan</a:t>
            </a:r>
            <a:r>
              <a:rPr lang="es-MX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vinculadas con la perseverancia. ¿Tus intereses cambian de un año para otro? Y ¿Has estado obsesionado con una cierta idea o proyecto que ha dejado de interesarte al poco tiempo?</a:t>
            </a:r>
          </a:p>
          <a:p>
            <a:pPr marL="37465" indent="0">
              <a:buNone/>
            </a:pPr>
            <a:endParaRPr lang="es-MX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buNone/>
            </a:pPr>
            <a:endParaRPr lang="es-MX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93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93190-58C5-D14C-534D-2361E889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894AEF-379C-C5B2-AF8A-80620CB5C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s-MX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Se llevará a cabo una investigación no experimental longitudinal con una técnica de campo basada en encuestas. </a:t>
            </a:r>
            <a:r>
              <a:rPr lang="es-MX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una vez que se realicen, al equipo de investigadores les arrojaran los resultados y así sabremos que constantes y capaces son para concretar metas, proyectos y objetivos. </a:t>
            </a:r>
            <a:endParaRPr lang="es-MX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971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3_TF00934815.potx" id="{A4F8E3F4-E486-4864-B69C-2E3224C94EAA}" vid="{0BA5DF26-D11C-431A-A493-FE081F5D36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07B6BE4EE6334496BA80F1961D6143" ma:contentTypeVersion="2" ma:contentTypeDescription="Crear nuevo documento." ma:contentTypeScope="" ma:versionID="f63e04c01a01798af2f5f63380bbdca4">
  <xsd:schema xmlns:xsd="http://www.w3.org/2001/XMLSchema" xmlns:xs="http://www.w3.org/2001/XMLSchema" xmlns:p="http://schemas.microsoft.com/office/2006/metadata/properties" xmlns:ns2="848938bd-6baf-43b4-8590-3f428b168832" targetNamespace="http://schemas.microsoft.com/office/2006/metadata/properties" ma:root="true" ma:fieldsID="b1835afdda8f626ffdb8de5c62f576dc" ns2:_="">
    <xsd:import namespace="848938bd-6baf-43b4-8590-3f428b1688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8938bd-6baf-43b4-8590-3f428b1688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C315AD-0936-4586-8F48-44D894BAF8B2}">
  <ds:schemaRefs>
    <ds:schemaRef ds:uri="848938bd-6baf-43b4-8590-3f428b1688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848938bd-6baf-43b4-8590-3f428b1688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{BF57D64E-55F4-4473-AB64-B0819369E7CD}tf00934815_win32</Template>
  <Application>Microsoft Office PowerPoint</Application>
  <PresentationFormat>Widescreen</PresentationFormat>
  <Slides>11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SlateVTI</vt:lpstr>
      <vt:lpstr>Efecto GRIT en estudiantes universitarios</vt:lpstr>
      <vt:lpstr>Índice</vt:lpstr>
      <vt:lpstr>Introducción</vt:lpstr>
      <vt:lpstr>Objeto de estudio y preguntas de investigación</vt:lpstr>
      <vt:lpstr>Justificación</vt:lpstr>
      <vt:lpstr>Hipótesis </vt:lpstr>
      <vt:lpstr>Objetivo general </vt:lpstr>
      <vt:lpstr>Estado del arte</vt:lpstr>
      <vt:lpstr>Metodología</vt:lpstr>
      <vt:lpstr>Cronograma </vt:lpstr>
      <vt:lpstr>Refencias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Efecto GRIT en estudiantes universitarios</dc:title>
  <dc:creator>JORGE ADRIÁN GARZA LLANAS</dc:creator>
  <cp:revision>1</cp:revision>
  <dcterms:created xsi:type="dcterms:W3CDTF">2022-09-10T18:25:34Z</dcterms:created>
  <dcterms:modified xsi:type="dcterms:W3CDTF">2022-09-14T18:31:44Z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0x010100B107B6BE4EE6334496BA80F1961D6143</vt:lpwstr>
  </property>
</Properties>
</file>